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8" r:id="rId3"/>
    <p:sldId id="257" r:id="rId4"/>
    <p:sldId id="258" r:id="rId5"/>
    <p:sldId id="270" r:id="rId6"/>
    <p:sldId id="259" r:id="rId7"/>
    <p:sldId id="272" r:id="rId8"/>
    <p:sldId id="271" r:id="rId9"/>
    <p:sldId id="283" r:id="rId10"/>
    <p:sldId id="273" r:id="rId11"/>
    <p:sldId id="263" r:id="rId12"/>
    <p:sldId id="265" r:id="rId13"/>
    <p:sldId id="282" r:id="rId14"/>
    <p:sldId id="274" r:id="rId15"/>
    <p:sldId id="285" r:id="rId16"/>
    <p:sldId id="276" r:id="rId17"/>
    <p:sldId id="279" r:id="rId18"/>
    <p:sldId id="280" r:id="rId19"/>
    <p:sldId id="275" r:id="rId20"/>
    <p:sldId id="266" r:id="rId21"/>
    <p:sldId id="267" r:id="rId22"/>
    <p:sldId id="268" r:id="rId23"/>
    <p:sldId id="269" r:id="rId24"/>
    <p:sldId id="277" r:id="rId25"/>
    <p:sldId id="284" r:id="rId26"/>
    <p:sldId id="261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8"/>
    <p:restoredTop sz="85442"/>
  </p:normalViewPr>
  <p:slideViewPr>
    <p:cSldViewPr snapToGrid="0" snapToObjects="1">
      <p:cViewPr varScale="1">
        <p:scale>
          <a:sx n="73" d="100"/>
          <a:sy n="73" d="100"/>
        </p:scale>
        <p:origin x="14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05/8/layout/process1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 custT="1"/>
      <dgm:spPr/>
      <dgm:t>
        <a:bodyPr/>
        <a:lstStyle/>
        <a:p>
          <a:r>
            <a:rPr lang="en-US" sz="1500" b="1" dirty="0"/>
            <a:t>Collect data</a:t>
          </a:r>
        </a:p>
        <a:p>
          <a:r>
            <a:rPr lang="en-US" sz="1200" dirty="0"/>
            <a:t>- Craigslist as data source</a:t>
          </a:r>
          <a:r>
            <a:rPr lang="en-US" sz="1200" baseline="30000" dirty="0"/>
            <a:t>1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 custT="1"/>
      <dgm:spPr/>
      <dgm:t>
        <a:bodyPr/>
        <a:lstStyle/>
        <a:p>
          <a:pPr algn="ctr"/>
          <a:r>
            <a:rPr lang="en-US" sz="1500" b="1" dirty="0"/>
            <a:t>Prepare data</a:t>
          </a:r>
        </a:p>
        <a:p>
          <a:pPr algn="ctr"/>
          <a:r>
            <a:rPr lang="en-US" sz="1200" dirty="0"/>
            <a:t>- Utilize </a:t>
          </a:r>
          <a:r>
            <a:rPr lang="en-US" sz="1200" dirty="0" err="1"/>
            <a:t>Jupyter</a:t>
          </a:r>
          <a:r>
            <a:rPr lang="en-US" sz="1200" dirty="0"/>
            <a:t> lab</a:t>
          </a:r>
        </a:p>
        <a:p>
          <a:pPr algn="ctr"/>
          <a:r>
            <a:rPr lang="en-US" sz="1200" dirty="0"/>
            <a:t>- Clean &amp; filter data for client requirements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 custT="1"/>
      <dgm:spPr/>
      <dgm:t>
        <a:bodyPr/>
        <a:lstStyle/>
        <a:p>
          <a:pPr algn="ctr"/>
          <a:r>
            <a:rPr lang="en-US" sz="1500" b="1" dirty="0"/>
            <a:t>Analyze data</a:t>
          </a:r>
          <a:endParaRPr lang="en-US" sz="1200" dirty="0"/>
        </a:p>
        <a:p>
          <a:pPr algn="ctr"/>
          <a:r>
            <a:rPr lang="en-US" sz="1200" dirty="0"/>
            <a:t>1) Profitability</a:t>
          </a:r>
        </a:p>
        <a:p>
          <a:pPr algn="ctr"/>
          <a:r>
            <a:rPr lang="en-US" sz="1200" dirty="0"/>
            <a:t>2) Narrow focus by location</a:t>
          </a:r>
        </a:p>
        <a:p>
          <a:pPr algn="ctr"/>
          <a:r>
            <a:rPr lang="en-US" sz="1200" dirty="0"/>
            <a:t>3) Narrow focus by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Findings &amp;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 phldr="0"/>
      <dgm:spPr/>
    </dgm:pt>
    <dgm:pt modelId="{0FBB5A8D-33BA-4CC5-ABB6-21426368B945}" type="pres">
      <dgm:prSet presAssocID="{A1E0C665-24A1-584D-8C09-66662D7CC55C}" presName="Name0" presStyleCnt="0">
        <dgm:presLayoutVars>
          <dgm:dir/>
          <dgm:resizeHandles val="exact"/>
        </dgm:presLayoutVars>
      </dgm:prSet>
      <dgm:spPr/>
    </dgm:pt>
    <dgm:pt modelId="{0811EBE5-332F-411F-90A1-5FE0608F78C4}" type="pres">
      <dgm:prSet presAssocID="{B6EA702C-76B1-2647-A7FD-54E5822C6CF0}" presName="node" presStyleLbl="node1" presStyleIdx="0" presStyleCnt="5">
        <dgm:presLayoutVars>
          <dgm:bulletEnabled val="1"/>
        </dgm:presLayoutVars>
      </dgm:prSet>
      <dgm:spPr/>
    </dgm:pt>
    <dgm:pt modelId="{DD94CC66-F621-4145-9EA5-758182C0A533}" type="pres">
      <dgm:prSet presAssocID="{0DE4D0E0-FD8F-A043-82C7-A89E14467CF9}" presName="sibTrans" presStyleLbl="sibTrans2D1" presStyleIdx="0" presStyleCnt="4"/>
      <dgm:spPr/>
    </dgm:pt>
    <dgm:pt modelId="{FE80A6CB-38FE-4062-B68A-8BE3FBA374DF}" type="pres">
      <dgm:prSet presAssocID="{0DE4D0E0-FD8F-A043-82C7-A89E14467CF9}" presName="connectorText" presStyleLbl="sibTrans2D1" presStyleIdx="0" presStyleCnt="4"/>
      <dgm:spPr/>
    </dgm:pt>
    <dgm:pt modelId="{7B250956-7206-44B2-B5EC-11EA5C3BEF3C}" type="pres">
      <dgm:prSet presAssocID="{4A1C7273-A891-1D43-AEC8-6002E9E045DB}" presName="node" presStyleLbl="node1" presStyleIdx="1" presStyleCnt="5">
        <dgm:presLayoutVars>
          <dgm:bulletEnabled val="1"/>
        </dgm:presLayoutVars>
      </dgm:prSet>
      <dgm:spPr/>
    </dgm:pt>
    <dgm:pt modelId="{3409D3A4-DD8B-41ED-A85E-E69AC16AAFAF}" type="pres">
      <dgm:prSet presAssocID="{53D2D3B6-68C8-9642-9115-1AB3A415E28E}" presName="sibTrans" presStyleLbl="sibTrans2D1" presStyleIdx="1" presStyleCnt="4"/>
      <dgm:spPr/>
    </dgm:pt>
    <dgm:pt modelId="{73EF3867-F331-48D1-BF70-D7BB276669CB}" type="pres">
      <dgm:prSet presAssocID="{53D2D3B6-68C8-9642-9115-1AB3A415E28E}" presName="connectorText" presStyleLbl="sibTrans2D1" presStyleIdx="1" presStyleCnt="4"/>
      <dgm:spPr/>
    </dgm:pt>
    <dgm:pt modelId="{44864BFC-510B-46AD-B3FB-80E6CD78E6A9}" type="pres">
      <dgm:prSet presAssocID="{8486B21A-C2CB-944F-B866-34E62B6D28B1}" presName="node" presStyleLbl="node1" presStyleIdx="2" presStyleCnt="5">
        <dgm:presLayoutVars>
          <dgm:bulletEnabled val="1"/>
        </dgm:presLayoutVars>
      </dgm:prSet>
      <dgm:spPr/>
    </dgm:pt>
    <dgm:pt modelId="{FAE04064-7E7A-4C7B-A78F-C6995DEE3E91}" type="pres">
      <dgm:prSet presAssocID="{7F59FD0A-E925-F847-B302-6910DE1C0FBA}" presName="sibTrans" presStyleLbl="sibTrans2D1" presStyleIdx="2" presStyleCnt="4"/>
      <dgm:spPr/>
    </dgm:pt>
    <dgm:pt modelId="{52E0D8A6-8AB0-4C66-A953-4E7C1778DAB4}" type="pres">
      <dgm:prSet presAssocID="{7F59FD0A-E925-F847-B302-6910DE1C0FBA}" presName="connectorText" presStyleLbl="sibTrans2D1" presStyleIdx="2" presStyleCnt="4"/>
      <dgm:spPr/>
    </dgm:pt>
    <dgm:pt modelId="{42F8BFA1-4AC7-4514-A866-866E556B989C}" type="pres">
      <dgm:prSet presAssocID="{6A84164B-91A3-A743-B1B4-05C7BB7528C1}" presName="node" presStyleLbl="node1" presStyleIdx="3" presStyleCnt="5">
        <dgm:presLayoutVars>
          <dgm:bulletEnabled val="1"/>
        </dgm:presLayoutVars>
      </dgm:prSet>
      <dgm:spPr/>
    </dgm:pt>
    <dgm:pt modelId="{C7D0033B-F8EE-4BC7-931D-3625FA5FCED8}" type="pres">
      <dgm:prSet presAssocID="{86B8B0E7-2ED3-054B-BA74-1D5170C3A1D8}" presName="sibTrans" presStyleLbl="sibTrans2D1" presStyleIdx="3" presStyleCnt="4"/>
      <dgm:spPr/>
    </dgm:pt>
    <dgm:pt modelId="{1A4A2B25-5106-4656-AD82-8233F7EC6A5A}" type="pres">
      <dgm:prSet presAssocID="{86B8B0E7-2ED3-054B-BA74-1D5170C3A1D8}" presName="connectorText" presStyleLbl="sibTrans2D1" presStyleIdx="3" presStyleCnt="4"/>
      <dgm:spPr/>
    </dgm:pt>
    <dgm:pt modelId="{D1226B0C-CA5D-4DB4-A3A0-686E8091A3C6}" type="pres">
      <dgm:prSet presAssocID="{4AA1C2D5-1A22-DF47-8968-049A3FD9641F}" presName="node" presStyleLbl="node1" presStyleIdx="4" presStyleCnt="5">
        <dgm:presLayoutVars>
          <dgm:bulletEnabled val="1"/>
        </dgm:presLayoutVars>
      </dgm:prSet>
      <dgm:spPr/>
    </dgm:pt>
  </dgm:ptLst>
  <dgm:cxnLst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A66CE243-FF1A-4287-8372-4DCD61859263}" type="presOf" srcId="{86B8B0E7-2ED3-054B-BA74-1D5170C3A1D8}" destId="{C7D0033B-F8EE-4BC7-931D-3625FA5FCED8}" srcOrd="0" destOrd="0" presId="urn:microsoft.com/office/officeart/2005/8/layout/process1"/>
    <dgm:cxn modelId="{C121CB45-E584-4481-85A5-5AC872250283}" type="presOf" srcId="{6A84164B-91A3-A743-B1B4-05C7BB7528C1}" destId="{42F8BFA1-4AC7-4514-A866-866E556B989C}" srcOrd="0" destOrd="0" presId="urn:microsoft.com/office/officeart/2005/8/layout/process1"/>
    <dgm:cxn modelId="{BD3B564B-C8B5-45FB-A104-A0892D1FA104}" type="presOf" srcId="{86B8B0E7-2ED3-054B-BA74-1D5170C3A1D8}" destId="{1A4A2B25-5106-4656-AD82-8233F7EC6A5A}" srcOrd="1" destOrd="0" presId="urn:microsoft.com/office/officeart/2005/8/layout/process1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4A0FB578-B673-485F-858C-8D33439C71F7}" type="presOf" srcId="{0DE4D0E0-FD8F-A043-82C7-A89E14467CF9}" destId="{FE80A6CB-38FE-4062-B68A-8BE3FBA374DF}" srcOrd="1" destOrd="0" presId="urn:microsoft.com/office/officeart/2005/8/layout/process1"/>
    <dgm:cxn modelId="{C7B75A8C-EB30-4577-A509-A9EB0F6AA2BC}" type="presOf" srcId="{53D2D3B6-68C8-9642-9115-1AB3A415E28E}" destId="{73EF3867-F331-48D1-BF70-D7BB276669CB}" srcOrd="1" destOrd="0" presId="urn:microsoft.com/office/officeart/2005/8/layout/process1"/>
    <dgm:cxn modelId="{E61A54A2-5662-4FDE-93E1-EEEBCF389DD6}" type="presOf" srcId="{A1E0C665-24A1-584D-8C09-66662D7CC55C}" destId="{0FBB5A8D-33BA-4CC5-ABB6-21426368B945}" srcOrd="0" destOrd="0" presId="urn:microsoft.com/office/officeart/2005/8/layout/process1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4F61CDB4-8EE3-4691-A2F1-54617A23E190}" type="presOf" srcId="{4A1C7273-A891-1D43-AEC8-6002E9E045DB}" destId="{7B250956-7206-44B2-B5EC-11EA5C3BEF3C}" srcOrd="0" destOrd="0" presId="urn:microsoft.com/office/officeart/2005/8/layout/process1"/>
    <dgm:cxn modelId="{65D4A0C8-F69E-4076-8A34-8C215A3D7B7B}" type="presOf" srcId="{53D2D3B6-68C8-9642-9115-1AB3A415E28E}" destId="{3409D3A4-DD8B-41ED-A85E-E69AC16AAFAF}" srcOrd="0" destOrd="0" presId="urn:microsoft.com/office/officeart/2005/8/layout/process1"/>
    <dgm:cxn modelId="{47AB0DCE-1049-460A-9D10-BE5473EA9E53}" type="presOf" srcId="{7F59FD0A-E925-F847-B302-6910DE1C0FBA}" destId="{FAE04064-7E7A-4C7B-A78F-C6995DEE3E91}" srcOrd="0" destOrd="0" presId="urn:microsoft.com/office/officeart/2005/8/layout/process1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BE4438DF-3A68-4577-BA58-719EC04DD5A4}" type="presOf" srcId="{7F59FD0A-E925-F847-B302-6910DE1C0FBA}" destId="{52E0D8A6-8AB0-4C66-A953-4E7C1778DAB4}" srcOrd="1" destOrd="0" presId="urn:microsoft.com/office/officeart/2005/8/layout/process1"/>
    <dgm:cxn modelId="{C2C17DDF-224E-4BB9-8408-A270066A04CC}" type="presOf" srcId="{8486B21A-C2CB-944F-B866-34E62B6D28B1}" destId="{44864BFC-510B-46AD-B3FB-80E6CD78E6A9}" srcOrd="0" destOrd="0" presId="urn:microsoft.com/office/officeart/2005/8/layout/process1"/>
    <dgm:cxn modelId="{F0A47EEC-E2A3-4B54-9638-B26633496F1A}" type="presOf" srcId="{B6EA702C-76B1-2647-A7FD-54E5822C6CF0}" destId="{0811EBE5-332F-411F-90A1-5FE0608F78C4}" srcOrd="0" destOrd="0" presId="urn:microsoft.com/office/officeart/2005/8/layout/process1"/>
    <dgm:cxn modelId="{736D7EEE-A6AF-49A6-9139-B9BAA9EECC74}" type="presOf" srcId="{0DE4D0E0-FD8F-A043-82C7-A89E14467CF9}" destId="{DD94CC66-F621-4145-9EA5-758182C0A533}" srcOrd="0" destOrd="0" presId="urn:microsoft.com/office/officeart/2005/8/layout/process1"/>
    <dgm:cxn modelId="{7A0449F7-090C-4D9D-8DB5-7BF28540390F}" type="presOf" srcId="{4AA1C2D5-1A22-DF47-8968-049A3FD9641F}" destId="{D1226B0C-CA5D-4DB4-A3A0-686E8091A3C6}" srcOrd="0" destOrd="0" presId="urn:microsoft.com/office/officeart/2005/8/layout/process1"/>
    <dgm:cxn modelId="{59929AFC-10A9-4F2B-A84F-781C875E9F77}" type="presParOf" srcId="{0FBB5A8D-33BA-4CC5-ABB6-21426368B945}" destId="{0811EBE5-332F-411F-90A1-5FE0608F78C4}" srcOrd="0" destOrd="0" presId="urn:microsoft.com/office/officeart/2005/8/layout/process1"/>
    <dgm:cxn modelId="{DAF635D8-F607-4BD6-BA10-396560B04BC1}" type="presParOf" srcId="{0FBB5A8D-33BA-4CC5-ABB6-21426368B945}" destId="{DD94CC66-F621-4145-9EA5-758182C0A533}" srcOrd="1" destOrd="0" presId="urn:microsoft.com/office/officeart/2005/8/layout/process1"/>
    <dgm:cxn modelId="{7EDFD1DA-7960-4859-940A-76D0AF8EF8D0}" type="presParOf" srcId="{DD94CC66-F621-4145-9EA5-758182C0A533}" destId="{FE80A6CB-38FE-4062-B68A-8BE3FBA374DF}" srcOrd="0" destOrd="0" presId="urn:microsoft.com/office/officeart/2005/8/layout/process1"/>
    <dgm:cxn modelId="{3569C06E-4B77-42C0-923E-1498B4D92A1E}" type="presParOf" srcId="{0FBB5A8D-33BA-4CC5-ABB6-21426368B945}" destId="{7B250956-7206-44B2-B5EC-11EA5C3BEF3C}" srcOrd="2" destOrd="0" presId="urn:microsoft.com/office/officeart/2005/8/layout/process1"/>
    <dgm:cxn modelId="{EAE4735C-1045-432C-8803-5B7421EE19A6}" type="presParOf" srcId="{0FBB5A8D-33BA-4CC5-ABB6-21426368B945}" destId="{3409D3A4-DD8B-41ED-A85E-E69AC16AAFAF}" srcOrd="3" destOrd="0" presId="urn:microsoft.com/office/officeart/2005/8/layout/process1"/>
    <dgm:cxn modelId="{54E6EF79-C8A5-4964-B385-89474834A77F}" type="presParOf" srcId="{3409D3A4-DD8B-41ED-A85E-E69AC16AAFAF}" destId="{73EF3867-F331-48D1-BF70-D7BB276669CB}" srcOrd="0" destOrd="0" presId="urn:microsoft.com/office/officeart/2005/8/layout/process1"/>
    <dgm:cxn modelId="{69287A36-B60D-4E6A-9ABE-88224114EC92}" type="presParOf" srcId="{0FBB5A8D-33BA-4CC5-ABB6-21426368B945}" destId="{44864BFC-510B-46AD-B3FB-80E6CD78E6A9}" srcOrd="4" destOrd="0" presId="urn:microsoft.com/office/officeart/2005/8/layout/process1"/>
    <dgm:cxn modelId="{64037D25-F929-4E58-B09D-22F995D5E184}" type="presParOf" srcId="{0FBB5A8D-33BA-4CC5-ABB6-21426368B945}" destId="{FAE04064-7E7A-4C7B-A78F-C6995DEE3E91}" srcOrd="5" destOrd="0" presId="urn:microsoft.com/office/officeart/2005/8/layout/process1"/>
    <dgm:cxn modelId="{252F1B9B-78F2-4B04-B4F8-89F7A63F4010}" type="presParOf" srcId="{FAE04064-7E7A-4C7B-A78F-C6995DEE3E91}" destId="{52E0D8A6-8AB0-4C66-A953-4E7C1778DAB4}" srcOrd="0" destOrd="0" presId="urn:microsoft.com/office/officeart/2005/8/layout/process1"/>
    <dgm:cxn modelId="{5E85F740-FB36-439E-ADBA-5A69516805D4}" type="presParOf" srcId="{0FBB5A8D-33BA-4CC5-ABB6-21426368B945}" destId="{42F8BFA1-4AC7-4514-A866-866E556B989C}" srcOrd="6" destOrd="0" presId="urn:microsoft.com/office/officeart/2005/8/layout/process1"/>
    <dgm:cxn modelId="{C0324AC3-02D3-4798-9442-B6B658D0E046}" type="presParOf" srcId="{0FBB5A8D-33BA-4CC5-ABB6-21426368B945}" destId="{C7D0033B-F8EE-4BC7-931D-3625FA5FCED8}" srcOrd="7" destOrd="0" presId="urn:microsoft.com/office/officeart/2005/8/layout/process1"/>
    <dgm:cxn modelId="{B587A59F-6C71-471B-A6D4-D59E808025BA}" type="presParOf" srcId="{C7D0033B-F8EE-4BC7-931D-3625FA5FCED8}" destId="{1A4A2B25-5106-4656-AD82-8233F7EC6A5A}" srcOrd="0" destOrd="0" presId="urn:microsoft.com/office/officeart/2005/8/layout/process1"/>
    <dgm:cxn modelId="{6C900793-3B57-42EB-9286-7347CAF806B4}" type="presParOf" srcId="{0FBB5A8D-33BA-4CC5-ABB6-21426368B945}" destId="{D1226B0C-CA5D-4DB4-A3A0-686E8091A3C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hList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Year 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“Good” to “Excellent”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Max odometer reading 75k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is indicative of current market value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 dirty="0"/>
            <a:t>Freight/Transaction costs = $2,099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 dirty="0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57AEC1B8-9D6F-D648-AC78-6E346CFDFD88}">
      <dgm:prSet/>
      <dgm:spPr/>
      <dgm:t>
        <a:bodyPr/>
        <a:lstStyle/>
        <a:p>
          <a:r>
            <a:rPr lang="en-US" dirty="0"/>
            <a:t>Truck demand in Texas is greater than demand in rest of US</a:t>
          </a:r>
        </a:p>
      </dgm:t>
    </dgm:pt>
    <dgm:pt modelId="{CA006C2E-D092-0946-9740-CA222A6FA2C0}" type="parTrans" cxnId="{61B0B497-171F-7C49-A21E-5CFFCBCA57C3}">
      <dgm:prSet/>
      <dgm:spPr/>
    </dgm:pt>
    <dgm:pt modelId="{AE3B12F5-DAF8-034C-90B8-CC975391DD20}" type="sibTrans" cxnId="{61B0B497-171F-7C49-A21E-5CFFCBCA57C3}">
      <dgm:prSet/>
      <dgm:spPr/>
    </dgm:pt>
    <dgm:pt modelId="{5E4BFFF6-5C38-DA49-B0CE-40000F2DDB37}" type="pres">
      <dgm:prSet presAssocID="{2F262A1E-55F1-5546-810D-ABC594F3CE6D}" presName="Name0" presStyleCnt="0">
        <dgm:presLayoutVars>
          <dgm:dir/>
          <dgm:animLvl val="lvl"/>
          <dgm:resizeHandles val="exact"/>
        </dgm:presLayoutVars>
      </dgm:prSet>
      <dgm:spPr/>
    </dgm:pt>
    <dgm:pt modelId="{22929732-2E3F-3544-B91A-F61A1E266F96}" type="pres">
      <dgm:prSet presAssocID="{7E69A6B3-25F1-B046-B514-FDF9A2E11D82}" presName="composite" presStyleCnt="0"/>
      <dgm:spPr/>
    </dgm:pt>
    <dgm:pt modelId="{B61A1587-955E-1B41-AB3E-2008EACD4562}" type="pres">
      <dgm:prSet presAssocID="{7E69A6B3-25F1-B046-B514-FDF9A2E11D8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C691D9-7196-984E-A6DF-517AE5CB761C}" type="pres">
      <dgm:prSet presAssocID="{7E69A6B3-25F1-B046-B514-FDF9A2E11D82}" presName="desTx" presStyleLbl="alignAccFollowNode1" presStyleIdx="0" presStyleCnt="2">
        <dgm:presLayoutVars>
          <dgm:bulletEnabled val="1"/>
        </dgm:presLayoutVars>
      </dgm:prSet>
      <dgm:spPr/>
    </dgm:pt>
    <dgm:pt modelId="{4FBA27DC-0E79-564D-95E0-5AAD6A14B1FD}" type="pres">
      <dgm:prSet presAssocID="{FAD88D9D-6018-1047-BA7C-6C32B80624CE}" presName="space" presStyleCnt="0"/>
      <dgm:spPr/>
    </dgm:pt>
    <dgm:pt modelId="{9D3E7210-5716-B541-88A9-A97A7CC83B8A}" type="pres">
      <dgm:prSet presAssocID="{6B4B541E-9CF2-AA47-BFB4-A17BDD0DD6B9}" presName="composite" presStyleCnt="0"/>
      <dgm:spPr/>
    </dgm:pt>
    <dgm:pt modelId="{296406F5-B6CC-CD49-98B0-ECA0B21140D1}" type="pres">
      <dgm:prSet presAssocID="{6B4B541E-9CF2-AA47-BFB4-A17BDD0DD6B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414560-1644-6B46-8DC3-10CEF166ACBC}" type="pres">
      <dgm:prSet presAssocID="{6B4B541E-9CF2-AA47-BFB4-A17BDD0DD6B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F4DAD609-9C3E-9641-95B6-2F4FC4F0A354}" type="presOf" srcId="{6E165B12-2CA3-DE4D-BB20-BC087D18D78A}" destId="{69C691D9-7196-984E-A6DF-517AE5CB761C}" srcOrd="0" destOrd="1" presId="urn:microsoft.com/office/officeart/2005/8/layout/hList1"/>
    <dgm:cxn modelId="{EE467316-5528-6949-8075-D6C56846557C}" type="presOf" srcId="{57AEC1B8-9D6F-D648-AC78-6E346CFDFD88}" destId="{C9414560-1644-6B46-8DC3-10CEF166ACBC}" srcOrd="0" destOrd="1" presId="urn:microsoft.com/office/officeart/2005/8/layout/hList1"/>
    <dgm:cxn modelId="{5EA7DC16-7D90-0E46-A501-FEA14FCEECDE}" type="presOf" srcId="{CFE7326D-4160-214F-870C-9ABEF34931C1}" destId="{C9414560-1644-6B46-8DC3-10CEF166ACBC}" srcOrd="0" destOrd="2" presId="urn:microsoft.com/office/officeart/2005/8/layout/hList1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1DAFC835-DCEA-BD4E-9C3E-A0C16F7C7E17}" type="presOf" srcId="{4EA3B529-149D-1E4D-A2D6-7D26E82AC3B4}" destId="{69C691D9-7196-984E-A6DF-517AE5CB761C}" srcOrd="0" destOrd="5" presId="urn:microsoft.com/office/officeart/2005/8/layout/hList1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E4D2E25F-677A-5145-B852-EF264808765D}" type="presOf" srcId="{7E69A6B3-25F1-B046-B514-FDF9A2E11D82}" destId="{B61A1587-955E-1B41-AB3E-2008EACD4562}" srcOrd="0" destOrd="0" presId="urn:microsoft.com/office/officeart/2005/8/layout/hList1"/>
    <dgm:cxn modelId="{48739263-A041-8F4C-AB94-0180D204EE6F}" type="presOf" srcId="{2F262A1E-55F1-5546-810D-ABC594F3CE6D}" destId="{5E4BFFF6-5C38-DA49-B0CE-40000F2DDB37}" srcOrd="0" destOrd="0" presId="urn:microsoft.com/office/officeart/2005/8/layout/hList1"/>
    <dgm:cxn modelId="{0F5E4545-13F6-A045-9A0F-8D35BB10EA6E}" type="presOf" srcId="{85872ED2-E4EC-EB4C-A93E-CC70E8E2346C}" destId="{C9414560-1644-6B46-8DC3-10CEF166ACBC}" srcOrd="0" destOrd="0" presId="urn:microsoft.com/office/officeart/2005/8/layout/hList1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01EB5482-32A0-C545-8AAB-46F337C661D5}" type="presOf" srcId="{6B4B541E-9CF2-AA47-BFB4-A17BDD0DD6B9}" destId="{296406F5-B6CC-CD49-98B0-ECA0B21140D1}" srcOrd="0" destOrd="0" presId="urn:microsoft.com/office/officeart/2005/8/layout/hList1"/>
    <dgm:cxn modelId="{8C51BA83-4990-5D42-A793-8268747B1FF9}" type="presOf" srcId="{72C7E435-9091-FE4B-9D2E-7327277717D0}" destId="{69C691D9-7196-984E-A6DF-517AE5CB761C}" srcOrd="0" destOrd="4" presId="urn:microsoft.com/office/officeart/2005/8/layout/hList1"/>
    <dgm:cxn modelId="{A0A69C97-C7B8-E64B-818E-352ECA9068F5}" type="presOf" srcId="{ADBC2A78-B212-0C45-82F8-C265AB9AE5A8}" destId="{69C691D9-7196-984E-A6DF-517AE5CB761C}" srcOrd="0" destOrd="3" presId="urn:microsoft.com/office/officeart/2005/8/layout/hList1"/>
    <dgm:cxn modelId="{61B0B497-171F-7C49-A21E-5CFFCBCA57C3}" srcId="{6B4B541E-9CF2-AA47-BFB4-A17BDD0DD6B9}" destId="{57AEC1B8-9D6F-D648-AC78-6E346CFDFD88}" srcOrd="1" destOrd="0" parTransId="{CA006C2E-D092-0946-9740-CA222A6FA2C0}" sibTransId="{AE3B12F5-DAF8-034C-90B8-CC975391DD20}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344B99CD-0776-574E-9C8F-4E539089383C}" type="presOf" srcId="{B0673578-DEC0-BA43-A1AF-C5CE711CB962}" destId="{69C691D9-7196-984E-A6DF-517AE5CB761C}" srcOrd="0" destOrd="0" presId="urn:microsoft.com/office/officeart/2005/8/layout/hList1"/>
    <dgm:cxn modelId="{0F8DDDE3-28D5-3140-AD59-8BFAD3FFFC15}" type="presOf" srcId="{63CAD286-D4A9-3A40-9D58-9553525F7C77}" destId="{C9414560-1644-6B46-8DC3-10CEF166ACBC}" srcOrd="0" destOrd="3" presId="urn:microsoft.com/office/officeart/2005/8/layout/hList1"/>
    <dgm:cxn modelId="{45B039E4-FE38-5E44-86C5-9A747A16FFA4}" type="presOf" srcId="{39474A82-EA0A-FF42-BA54-5429028F5F8B}" destId="{69C691D9-7196-984E-A6DF-517AE5CB761C}" srcOrd="0" destOrd="2" presId="urn:microsoft.com/office/officeart/2005/8/layout/hList1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B0CA89F-F540-9A49-B2FC-AC5F9BBFBCFA}" type="presParOf" srcId="{5E4BFFF6-5C38-DA49-B0CE-40000F2DDB37}" destId="{22929732-2E3F-3544-B91A-F61A1E266F96}" srcOrd="0" destOrd="0" presId="urn:microsoft.com/office/officeart/2005/8/layout/hList1"/>
    <dgm:cxn modelId="{5326B5C4-3985-944D-AEFC-E61594D0470C}" type="presParOf" srcId="{22929732-2E3F-3544-B91A-F61A1E266F96}" destId="{B61A1587-955E-1B41-AB3E-2008EACD4562}" srcOrd="0" destOrd="0" presId="urn:microsoft.com/office/officeart/2005/8/layout/hList1"/>
    <dgm:cxn modelId="{8AF5C48C-54F8-1C42-A598-F6F944907951}" type="presParOf" srcId="{22929732-2E3F-3544-B91A-F61A1E266F96}" destId="{69C691D9-7196-984E-A6DF-517AE5CB761C}" srcOrd="1" destOrd="0" presId="urn:microsoft.com/office/officeart/2005/8/layout/hList1"/>
    <dgm:cxn modelId="{1A6EF803-BFC8-194F-80D3-532ED2A63C00}" type="presParOf" srcId="{5E4BFFF6-5C38-DA49-B0CE-40000F2DDB37}" destId="{4FBA27DC-0E79-564D-95E0-5AAD6A14B1FD}" srcOrd="1" destOrd="0" presId="urn:microsoft.com/office/officeart/2005/8/layout/hList1"/>
    <dgm:cxn modelId="{956DD8A9-667A-7046-8BD6-49187C95C163}" type="presParOf" srcId="{5E4BFFF6-5C38-DA49-B0CE-40000F2DDB37}" destId="{9D3E7210-5716-B541-88A9-A97A7CC83B8A}" srcOrd="2" destOrd="0" presId="urn:microsoft.com/office/officeart/2005/8/layout/hList1"/>
    <dgm:cxn modelId="{A2BE338A-B20E-3740-A83D-5743B4C1BBC6}" type="presParOf" srcId="{9D3E7210-5716-B541-88A9-A97A7CC83B8A}" destId="{296406F5-B6CC-CD49-98B0-ECA0B21140D1}" srcOrd="0" destOrd="0" presId="urn:microsoft.com/office/officeart/2005/8/layout/hList1"/>
    <dgm:cxn modelId="{0C497F49-846D-8047-A80A-BFB595A8495A}" type="presParOf" srcId="{9D3E7210-5716-B541-88A9-A97A7CC83B8A}" destId="{C9414560-1644-6B46-8DC3-10CEF166A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Exploration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Cleanup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Import dataset into </a:t>
          </a:r>
          <a:r>
            <a:rPr lang="en-US" dirty="0" err="1"/>
            <a:t>Jupyter</a:t>
          </a:r>
          <a:r>
            <a:rPr lang="en-US" dirty="0"/>
            <a:t> Lab for data manipulation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Review the data for duplicated values, and drop them if necessary.</a:t>
          </a:r>
        </a:p>
        <a:p>
          <a:endParaRPr lang="en-US" dirty="0"/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Convert columns that appear to be numerical values to the data type of a float or integer.</a:t>
          </a:r>
        </a:p>
        <a:p>
          <a:endParaRPr lang="en-US" dirty="0"/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A4092E9F-EF9F-46AF-BA0E-F216BDEAD181}">
      <dgm:prSet/>
      <dgm:spPr/>
      <dgm:t>
        <a:bodyPr/>
        <a:lstStyle/>
        <a:p>
          <a:r>
            <a:rPr lang="en-US" dirty="0"/>
            <a:t>Drop unnecessary columns.</a:t>
          </a:r>
        </a:p>
      </dgm:t>
    </dgm:pt>
    <dgm:pt modelId="{A98E5A3C-0EA4-456D-9032-8525E506BDE2}" type="parTrans" cxnId="{AD98232F-C1A2-4DE1-A201-3DC185A90ECD}">
      <dgm:prSet/>
      <dgm:spPr/>
      <dgm:t>
        <a:bodyPr/>
        <a:lstStyle/>
        <a:p>
          <a:endParaRPr lang="en-US"/>
        </a:p>
      </dgm:t>
    </dgm:pt>
    <dgm:pt modelId="{85044956-3A12-420D-BB6B-A9C2276820E7}" type="sibTrans" cxnId="{AD98232F-C1A2-4DE1-A201-3DC185A90ECD}">
      <dgm:prSet/>
      <dgm:spPr/>
      <dgm:t>
        <a:bodyPr/>
        <a:lstStyle/>
        <a:p>
          <a:endParaRPr lang="en-US"/>
        </a:p>
      </dgm:t>
    </dgm:pt>
    <dgm:pt modelId="{07D4D685-725F-42CB-86E1-4498848FCB73}">
      <dgm:prSet/>
      <dgm:spPr/>
      <dgm:t>
        <a:bodyPr/>
        <a:lstStyle/>
        <a:p>
          <a:endParaRPr lang="en-US" dirty="0"/>
        </a:p>
        <a:p>
          <a:r>
            <a:rPr lang="en-US" dirty="0"/>
            <a:t>Create a unique ‘description’ identifier by concatenating columns: year, make, model.</a:t>
          </a:r>
        </a:p>
      </dgm:t>
    </dgm:pt>
    <dgm:pt modelId="{85336F16-F51D-4D08-A2DD-8BBD0E67D733}" type="parTrans" cxnId="{DD2F4C07-4D0D-4600-BA67-F0DB214ADF53}">
      <dgm:prSet/>
      <dgm:spPr/>
      <dgm:t>
        <a:bodyPr/>
        <a:lstStyle/>
        <a:p>
          <a:endParaRPr lang="en-US"/>
        </a:p>
      </dgm:t>
    </dgm:pt>
    <dgm:pt modelId="{3A2BEE88-1A94-4456-B7D4-8EAC2A8B8F70}" type="sibTrans" cxnId="{DD2F4C07-4D0D-4600-BA67-F0DB214ADF53}">
      <dgm:prSet/>
      <dgm:spPr/>
      <dgm:t>
        <a:bodyPr/>
        <a:lstStyle/>
        <a:p>
          <a:endParaRPr lang="en-US"/>
        </a:p>
      </dgm:t>
    </dgm:pt>
    <dgm:pt modelId="{FE03CF6D-1DD0-47A6-939C-A3FA40C1E520}">
      <dgm:prSet/>
      <dgm:spPr/>
      <dgm:t>
        <a:bodyPr/>
        <a:lstStyle/>
        <a:p>
          <a:r>
            <a:rPr lang="en-US" dirty="0"/>
            <a:t>Drop `</a:t>
          </a:r>
          <a:r>
            <a:rPr lang="en-US" dirty="0" err="1"/>
            <a:t>NaN</a:t>
          </a:r>
          <a:r>
            <a:rPr lang="en-US" dirty="0"/>
            <a:t>`, or missing, values in the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9C078C0-FE85-4000-8322-4C42FB93A27E}" type="parTrans" cxnId="{9501F9E1-4509-4A42-8579-0759F06EEF29}">
      <dgm:prSet/>
      <dgm:spPr/>
      <dgm:t>
        <a:bodyPr/>
        <a:lstStyle/>
        <a:p>
          <a:endParaRPr lang="en-US"/>
        </a:p>
      </dgm:t>
    </dgm:pt>
    <dgm:pt modelId="{A0927C5E-1E4A-4569-9828-4E9536928644}" type="sibTrans" cxnId="{9501F9E1-4509-4A42-8579-0759F06EEF29}">
      <dgm:prSet/>
      <dgm:spPr/>
      <dgm:t>
        <a:bodyPr/>
        <a:lstStyle/>
        <a:p>
          <a:endParaRPr lang="en-US"/>
        </a:p>
      </dgm:t>
    </dgm:pt>
    <dgm:pt modelId="{2A47BDEF-9344-46CA-9F97-82155164FDF3}" type="pres">
      <dgm:prSet presAssocID="{88BCA482-0EA2-E94F-B99B-5201B91B1260}" presName="Name0" presStyleCnt="0">
        <dgm:presLayoutVars>
          <dgm:dir/>
          <dgm:resizeHandles val="exact"/>
        </dgm:presLayoutVars>
      </dgm:prSet>
      <dgm:spPr/>
    </dgm:pt>
    <dgm:pt modelId="{FA1CD7F3-F501-4D13-B0FB-A3DEF3CAB91B}" type="pres">
      <dgm:prSet presAssocID="{05F7FC1D-1D24-5044-B85B-CCB192051786}" presName="node" presStyleLbl="node1" presStyleIdx="0" presStyleCnt="6">
        <dgm:presLayoutVars>
          <dgm:bulletEnabled val="1"/>
        </dgm:presLayoutVars>
      </dgm:prSet>
      <dgm:spPr/>
    </dgm:pt>
    <dgm:pt modelId="{FC52735C-8DC1-4BD5-8807-AE7D2ABAFB1D}" type="pres">
      <dgm:prSet presAssocID="{77FF4F1C-18BD-BD44-A4A3-6B784FF6759D}" presName="sibTrans" presStyleCnt="0"/>
      <dgm:spPr/>
    </dgm:pt>
    <dgm:pt modelId="{2DE94795-3075-41F4-86AA-7AC3B45BCBF1}" type="pres">
      <dgm:prSet presAssocID="{FE03CF6D-1DD0-47A6-939C-A3FA40C1E520}" presName="node" presStyleLbl="node1" presStyleIdx="1" presStyleCnt="6">
        <dgm:presLayoutVars>
          <dgm:bulletEnabled val="1"/>
        </dgm:presLayoutVars>
      </dgm:prSet>
      <dgm:spPr/>
    </dgm:pt>
    <dgm:pt modelId="{804B6472-C071-43B7-8771-5E81F1B077A9}" type="pres">
      <dgm:prSet presAssocID="{A0927C5E-1E4A-4569-9828-4E9536928644}" presName="sibTrans" presStyleCnt="0"/>
      <dgm:spPr/>
    </dgm:pt>
    <dgm:pt modelId="{FA68B5A1-5E97-4EDA-96D8-7222C822C0E8}" type="pres">
      <dgm:prSet presAssocID="{704BAD02-A787-0447-BB0D-481D4507C8C8}" presName="node" presStyleLbl="node1" presStyleIdx="2" presStyleCnt="6">
        <dgm:presLayoutVars>
          <dgm:bulletEnabled val="1"/>
        </dgm:presLayoutVars>
      </dgm:prSet>
      <dgm:spPr/>
    </dgm:pt>
    <dgm:pt modelId="{7A46F7A5-F41C-4B94-A847-C9DF50B55BCC}" type="pres">
      <dgm:prSet presAssocID="{0C1B6E9B-B541-9F4B-8EAE-AEACF541C3F8}" presName="sibTrans" presStyleCnt="0"/>
      <dgm:spPr/>
    </dgm:pt>
    <dgm:pt modelId="{B256F104-731B-4378-97BF-FE9B6B3C156E}" type="pres">
      <dgm:prSet presAssocID="{A562EEB2-39A5-5C4E-8723-4B19ADE5A736}" presName="node" presStyleLbl="node1" presStyleIdx="3" presStyleCnt="6">
        <dgm:presLayoutVars>
          <dgm:bulletEnabled val="1"/>
        </dgm:presLayoutVars>
      </dgm:prSet>
      <dgm:spPr/>
    </dgm:pt>
    <dgm:pt modelId="{A6A3AF72-A38E-4544-90E1-883FF0ACBCA7}" type="pres">
      <dgm:prSet presAssocID="{5F256C49-CC39-5E4D-A499-A8EC06FD2FBE}" presName="sibTrans" presStyleCnt="0"/>
      <dgm:spPr/>
    </dgm:pt>
    <dgm:pt modelId="{604B5B13-9DDC-485B-879A-1A727EB021E7}" type="pres">
      <dgm:prSet presAssocID="{A4092E9F-EF9F-46AF-BA0E-F216BDEAD181}" presName="node" presStyleLbl="node1" presStyleIdx="4" presStyleCnt="6">
        <dgm:presLayoutVars>
          <dgm:bulletEnabled val="1"/>
        </dgm:presLayoutVars>
      </dgm:prSet>
      <dgm:spPr/>
    </dgm:pt>
    <dgm:pt modelId="{F0FC3736-5D51-4263-B413-EB8C7BED97B5}" type="pres">
      <dgm:prSet presAssocID="{85044956-3A12-420D-BB6B-A9C2276820E7}" presName="sibTrans" presStyleCnt="0"/>
      <dgm:spPr/>
    </dgm:pt>
    <dgm:pt modelId="{D494B04C-1807-4911-937E-4875D5777B1F}" type="pres">
      <dgm:prSet presAssocID="{07D4D685-725F-42CB-86E1-4498848FCB73}" presName="node" presStyleLbl="node1" presStyleIdx="5" presStyleCnt="6">
        <dgm:presLayoutVars>
          <dgm:bulletEnabled val="1"/>
        </dgm:presLayoutVars>
      </dgm:prSet>
      <dgm:spPr/>
    </dgm:pt>
  </dgm:ptLst>
  <dgm:cxnLst>
    <dgm:cxn modelId="{081E0E03-1AAF-4E40-8C56-00931DC6D7A7}" type="presOf" srcId="{05F7FC1D-1D24-5044-B85B-CCB192051786}" destId="{FA1CD7F3-F501-4D13-B0FB-A3DEF3CAB91B}" srcOrd="0" destOrd="0" presId="urn:microsoft.com/office/officeart/2005/8/layout/hList6"/>
    <dgm:cxn modelId="{DD2F4C07-4D0D-4600-BA67-F0DB214ADF53}" srcId="{88BCA482-0EA2-E94F-B99B-5201B91B1260}" destId="{07D4D685-725F-42CB-86E1-4498848FCB73}" srcOrd="5" destOrd="0" parTransId="{85336F16-F51D-4D08-A2DD-8BBD0E67D733}" sibTransId="{3A2BEE88-1A94-4456-B7D4-8EAC2A8B8F70}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AD98232F-C1A2-4DE1-A201-3DC185A90ECD}" srcId="{88BCA482-0EA2-E94F-B99B-5201B91B1260}" destId="{A4092E9F-EF9F-46AF-BA0E-F216BDEAD181}" srcOrd="4" destOrd="0" parTransId="{A98E5A3C-0EA4-456D-9032-8525E506BDE2}" sibTransId="{85044956-3A12-420D-BB6B-A9C2276820E7}"/>
    <dgm:cxn modelId="{DB9E7F5E-ECC0-4124-A809-7606D7634D37}" type="presOf" srcId="{A4092E9F-EF9F-46AF-BA0E-F216BDEAD181}" destId="{604B5B13-9DDC-485B-879A-1A727EB021E7}" srcOrd="0" destOrd="0" presId="urn:microsoft.com/office/officeart/2005/8/layout/hList6"/>
    <dgm:cxn modelId="{937F0A65-DF0F-4C6B-B504-B31D9A70B7EA}" type="presOf" srcId="{A562EEB2-39A5-5C4E-8723-4B19ADE5A736}" destId="{B256F104-731B-4378-97BF-FE9B6B3C156E}" srcOrd="0" destOrd="0" presId="urn:microsoft.com/office/officeart/2005/8/layout/hList6"/>
    <dgm:cxn modelId="{D1C47774-9240-0F4D-9EAF-25144275D6FB}" srcId="{88BCA482-0EA2-E94F-B99B-5201B91B1260}" destId="{A562EEB2-39A5-5C4E-8723-4B19ADE5A736}" srcOrd="3" destOrd="0" parTransId="{22545BB9-80C1-7944-B384-80DD4EF041D0}" sibTransId="{5F256C49-CC39-5E4D-A499-A8EC06FD2FBE}"/>
    <dgm:cxn modelId="{D8651958-108B-4F2F-A471-345478CAB94E}" type="presOf" srcId="{FE03CF6D-1DD0-47A6-939C-A3FA40C1E520}" destId="{2DE94795-3075-41F4-86AA-7AC3B45BCBF1}" srcOrd="0" destOrd="0" presId="urn:microsoft.com/office/officeart/2005/8/layout/hList6"/>
    <dgm:cxn modelId="{56A76278-21F2-4F94-B00B-D94780BE8C5F}" type="presOf" srcId="{88BCA482-0EA2-E94F-B99B-5201B91B1260}" destId="{2A47BDEF-9344-46CA-9F97-82155164FDF3}" srcOrd="0" destOrd="0" presId="urn:microsoft.com/office/officeart/2005/8/layout/hList6"/>
    <dgm:cxn modelId="{AE17D47D-111C-6146-A188-D3CE61432C8C}" srcId="{88BCA482-0EA2-E94F-B99B-5201B91B1260}" destId="{704BAD02-A787-0447-BB0D-481D4507C8C8}" srcOrd="2" destOrd="0" parTransId="{AD88CD75-B6D1-0C4B-8C20-FDDE4D0E1EA6}" sibTransId="{0C1B6E9B-B541-9F4B-8EAE-AEACF541C3F8}"/>
    <dgm:cxn modelId="{BD5CC48A-613C-4720-B7BC-6E5799CA0CC3}" type="presOf" srcId="{704BAD02-A787-0447-BB0D-481D4507C8C8}" destId="{FA68B5A1-5E97-4EDA-96D8-7222C822C0E8}" srcOrd="0" destOrd="0" presId="urn:microsoft.com/office/officeart/2005/8/layout/hList6"/>
    <dgm:cxn modelId="{9773639A-22DE-4591-A381-C16CD74E3FCC}" type="presOf" srcId="{07D4D685-725F-42CB-86E1-4498848FCB73}" destId="{D494B04C-1807-4911-937E-4875D5777B1F}" srcOrd="0" destOrd="0" presId="urn:microsoft.com/office/officeart/2005/8/layout/hList6"/>
    <dgm:cxn modelId="{9501F9E1-4509-4A42-8579-0759F06EEF29}" srcId="{88BCA482-0EA2-E94F-B99B-5201B91B1260}" destId="{FE03CF6D-1DD0-47A6-939C-A3FA40C1E520}" srcOrd="1" destOrd="0" parTransId="{49C078C0-FE85-4000-8322-4C42FB93A27E}" sibTransId="{A0927C5E-1E4A-4569-9828-4E9536928644}"/>
    <dgm:cxn modelId="{B5CA2883-B669-47CC-8D53-3C2675F02F5B}" type="presParOf" srcId="{2A47BDEF-9344-46CA-9F97-82155164FDF3}" destId="{FA1CD7F3-F501-4D13-B0FB-A3DEF3CAB91B}" srcOrd="0" destOrd="0" presId="urn:microsoft.com/office/officeart/2005/8/layout/hList6"/>
    <dgm:cxn modelId="{E5B9B5B5-3C58-4972-9A27-3F110E19528B}" type="presParOf" srcId="{2A47BDEF-9344-46CA-9F97-82155164FDF3}" destId="{FC52735C-8DC1-4BD5-8807-AE7D2ABAFB1D}" srcOrd="1" destOrd="0" presId="urn:microsoft.com/office/officeart/2005/8/layout/hList6"/>
    <dgm:cxn modelId="{47639C3C-7004-4C36-932E-3618610E72A9}" type="presParOf" srcId="{2A47BDEF-9344-46CA-9F97-82155164FDF3}" destId="{2DE94795-3075-41F4-86AA-7AC3B45BCBF1}" srcOrd="2" destOrd="0" presId="urn:microsoft.com/office/officeart/2005/8/layout/hList6"/>
    <dgm:cxn modelId="{44DB67F0-9507-4DC7-ABA8-431DE916DC5C}" type="presParOf" srcId="{2A47BDEF-9344-46CA-9F97-82155164FDF3}" destId="{804B6472-C071-43B7-8771-5E81F1B077A9}" srcOrd="3" destOrd="0" presId="urn:microsoft.com/office/officeart/2005/8/layout/hList6"/>
    <dgm:cxn modelId="{3A847F23-AE50-422C-9073-52A7F21BA787}" type="presParOf" srcId="{2A47BDEF-9344-46CA-9F97-82155164FDF3}" destId="{FA68B5A1-5E97-4EDA-96D8-7222C822C0E8}" srcOrd="4" destOrd="0" presId="urn:microsoft.com/office/officeart/2005/8/layout/hList6"/>
    <dgm:cxn modelId="{53932905-2222-41DA-8FC1-E118B35AB606}" type="presParOf" srcId="{2A47BDEF-9344-46CA-9F97-82155164FDF3}" destId="{7A46F7A5-F41C-4B94-A847-C9DF50B55BCC}" srcOrd="5" destOrd="0" presId="urn:microsoft.com/office/officeart/2005/8/layout/hList6"/>
    <dgm:cxn modelId="{0B8C96E5-1E59-46BC-99AA-354986BB06F2}" type="presParOf" srcId="{2A47BDEF-9344-46CA-9F97-82155164FDF3}" destId="{B256F104-731B-4378-97BF-FE9B6B3C156E}" srcOrd="6" destOrd="0" presId="urn:microsoft.com/office/officeart/2005/8/layout/hList6"/>
    <dgm:cxn modelId="{19AA0314-5831-4CA4-8941-9F74EEA3F74C}" type="presParOf" srcId="{2A47BDEF-9344-46CA-9F97-82155164FDF3}" destId="{A6A3AF72-A38E-4544-90E1-883FF0ACBCA7}" srcOrd="7" destOrd="0" presId="urn:microsoft.com/office/officeart/2005/8/layout/hList6"/>
    <dgm:cxn modelId="{B1969532-35BE-44AE-8E75-F2F3A29B75B3}" type="presParOf" srcId="{2A47BDEF-9344-46CA-9F97-82155164FDF3}" destId="{604B5B13-9DDC-485B-879A-1A727EB021E7}" srcOrd="8" destOrd="0" presId="urn:microsoft.com/office/officeart/2005/8/layout/hList6"/>
    <dgm:cxn modelId="{921F9E10-2CE0-4BF2-8D65-08195B8929C3}" type="presParOf" srcId="{2A47BDEF-9344-46CA-9F97-82155164FDF3}" destId="{F0FC3736-5D51-4263-B413-EB8C7BED97B5}" srcOrd="9" destOrd="0" presId="urn:microsoft.com/office/officeart/2005/8/layout/hList6"/>
    <dgm:cxn modelId="{CB9E1725-1852-48FB-B012-F2C4C360A4C7}" type="presParOf" srcId="{2A47BDEF-9344-46CA-9F97-82155164FDF3}" destId="{D494B04C-1807-4911-937E-4875D5777B1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process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Determine average pricing in Texas by vehicle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Compare to national listings and calculate arbitrage spread  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Perform general profitability 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Calculate net profit after transaction/freight costs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r>
            <a:rPr lang="en-US" dirty="0"/>
            <a:t>Narrow focus by selecting 3 locations</a:t>
          </a:r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CE54CCF4-EFE4-4377-A999-9A7267E9A0B1}">
      <dgm:prSet/>
      <dgm:spPr/>
      <dgm:t>
        <a:bodyPr/>
        <a:lstStyle/>
        <a:p>
          <a:r>
            <a:rPr lang="en-US" dirty="0"/>
            <a:t>Narrow focus by manufacturer</a:t>
          </a:r>
        </a:p>
      </dgm:t>
    </dgm:pt>
    <dgm:pt modelId="{E9BA11E5-19DA-4F9E-8E80-B6DBC305172D}" type="parTrans" cxnId="{DFEE5494-C396-41CC-8E20-B620DBA7F133}">
      <dgm:prSet/>
      <dgm:spPr/>
      <dgm:t>
        <a:bodyPr/>
        <a:lstStyle/>
        <a:p>
          <a:endParaRPr lang="en-US"/>
        </a:p>
      </dgm:t>
    </dgm:pt>
    <dgm:pt modelId="{0BD87999-B287-441B-801C-1B2406238632}" type="sibTrans" cxnId="{DFEE5494-C396-41CC-8E20-B620DBA7F133}">
      <dgm:prSet/>
      <dgm:spPr/>
      <dgm:t>
        <a:bodyPr/>
        <a:lstStyle/>
        <a:p>
          <a:endParaRPr lang="en-US"/>
        </a:p>
      </dgm:t>
    </dgm:pt>
    <dgm:pt modelId="{8EE17EBE-F374-4E02-8F9E-C303D2C4683D}" type="pres">
      <dgm:prSet presAssocID="{1501F6D2-738F-9446-8B52-7260FABC6F7B}" presName="Name0" presStyleCnt="0">
        <dgm:presLayoutVars>
          <dgm:dir/>
          <dgm:animLvl val="lvl"/>
          <dgm:resizeHandles val="exact"/>
        </dgm:presLayoutVars>
      </dgm:prSet>
      <dgm:spPr/>
    </dgm:pt>
    <dgm:pt modelId="{E22C1381-6EF1-4FE1-8FCF-EC93E9EFE61D}" type="pres">
      <dgm:prSet presAssocID="{CE54CCF4-EFE4-4377-A999-9A7267E9A0B1}" presName="boxAndChildren" presStyleCnt="0"/>
      <dgm:spPr/>
    </dgm:pt>
    <dgm:pt modelId="{D6E64482-BE84-4406-9B3D-BF18BC875B64}" type="pres">
      <dgm:prSet presAssocID="{CE54CCF4-EFE4-4377-A999-9A7267E9A0B1}" presName="parentTextBox" presStyleLbl="node1" presStyleIdx="0" presStyleCnt="6"/>
      <dgm:spPr/>
    </dgm:pt>
    <dgm:pt modelId="{CAF514AB-9500-4609-8B2E-150B1B3E1BAF}" type="pres">
      <dgm:prSet presAssocID="{44A6591A-3909-A645-9098-334CB955FBAC}" presName="sp" presStyleCnt="0"/>
      <dgm:spPr/>
    </dgm:pt>
    <dgm:pt modelId="{A7580576-6BE9-4241-95B0-FE58544F8DF0}" type="pres">
      <dgm:prSet presAssocID="{DE80D5E0-708B-F745-AD7F-90C4608EE171}" presName="arrowAndChildren" presStyleCnt="0"/>
      <dgm:spPr/>
    </dgm:pt>
    <dgm:pt modelId="{C2BABBB4-82CF-4C58-85BA-D0C5FF6BCE04}" type="pres">
      <dgm:prSet presAssocID="{DE80D5E0-708B-F745-AD7F-90C4608EE171}" presName="parentTextArrow" presStyleLbl="node1" presStyleIdx="1" presStyleCnt="6"/>
      <dgm:spPr/>
    </dgm:pt>
    <dgm:pt modelId="{B9554038-741E-49C0-81EC-252DCABC0A09}" type="pres">
      <dgm:prSet presAssocID="{ACEA42AF-CEEF-B144-83D4-C2D3295DCFC6}" presName="sp" presStyleCnt="0"/>
      <dgm:spPr/>
    </dgm:pt>
    <dgm:pt modelId="{EF680169-6C08-4F4F-B21F-2A4FEDEAA5EC}" type="pres">
      <dgm:prSet presAssocID="{9CF9D6EA-3BAE-3141-A676-B0115A322F26}" presName="arrowAndChildren" presStyleCnt="0"/>
      <dgm:spPr/>
    </dgm:pt>
    <dgm:pt modelId="{D446EEF3-06A8-4A98-8035-9A77CE3FEA21}" type="pres">
      <dgm:prSet presAssocID="{9CF9D6EA-3BAE-3141-A676-B0115A322F26}" presName="parentTextArrow" presStyleLbl="node1" presStyleIdx="2" presStyleCnt="6"/>
      <dgm:spPr/>
    </dgm:pt>
    <dgm:pt modelId="{AEE67F37-3F75-44B8-97D9-10250B980BA3}" type="pres">
      <dgm:prSet presAssocID="{28E5BFB7-A261-DA46-A072-CC2F03002E0E}" presName="sp" presStyleCnt="0"/>
      <dgm:spPr/>
    </dgm:pt>
    <dgm:pt modelId="{6B04491F-D28B-4C41-B260-1A106CD6F7B6}" type="pres">
      <dgm:prSet presAssocID="{58A65A46-472D-4A47-9583-A0ED5DDB5CFA}" presName="arrowAndChildren" presStyleCnt="0"/>
      <dgm:spPr/>
    </dgm:pt>
    <dgm:pt modelId="{C061DF43-BF1C-4770-AE8F-562DE178ABA2}" type="pres">
      <dgm:prSet presAssocID="{58A65A46-472D-4A47-9583-A0ED5DDB5CFA}" presName="parentTextArrow" presStyleLbl="node1" presStyleIdx="3" presStyleCnt="6"/>
      <dgm:spPr/>
    </dgm:pt>
    <dgm:pt modelId="{E9203CCD-EB56-4D7C-B9F6-96A30398B754}" type="pres">
      <dgm:prSet presAssocID="{8176432F-6486-3148-8611-BA50318559C2}" presName="sp" presStyleCnt="0"/>
      <dgm:spPr/>
    </dgm:pt>
    <dgm:pt modelId="{E55DCD02-7F9C-4710-A070-354D5C1A808B}" type="pres">
      <dgm:prSet presAssocID="{416A6E1A-F161-D54A-A5D4-907ECEC9737B}" presName="arrowAndChildren" presStyleCnt="0"/>
      <dgm:spPr/>
    </dgm:pt>
    <dgm:pt modelId="{7E0A8C21-A64E-436A-864B-22B1DD7317DE}" type="pres">
      <dgm:prSet presAssocID="{416A6E1A-F161-D54A-A5D4-907ECEC9737B}" presName="parentTextArrow" presStyleLbl="node1" presStyleIdx="4" presStyleCnt="6"/>
      <dgm:spPr/>
    </dgm:pt>
    <dgm:pt modelId="{D72392B3-24BC-4F0F-A778-55F80E52DFBA}" type="pres">
      <dgm:prSet presAssocID="{D89D59D0-F939-DB4E-8FFF-FD5B448D54AB}" presName="sp" presStyleCnt="0"/>
      <dgm:spPr/>
    </dgm:pt>
    <dgm:pt modelId="{2079E249-D292-4B81-9CCF-752F6E048B46}" type="pres">
      <dgm:prSet presAssocID="{21C83896-97AD-EB41-9296-146A848F8E21}" presName="arrowAndChildren" presStyleCnt="0"/>
      <dgm:spPr/>
    </dgm:pt>
    <dgm:pt modelId="{9F5E6319-4D18-4F48-ABA9-4D53E57D86D1}" type="pres">
      <dgm:prSet presAssocID="{21C83896-97AD-EB41-9296-146A848F8E21}" presName="parentTextArrow" presStyleLbl="node1" presStyleIdx="5" presStyleCnt="6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147C7B29-A06C-4C7F-BAF2-46EEA8119CF4}" type="presOf" srcId="{416A6E1A-F161-D54A-A5D4-907ECEC9737B}" destId="{7E0A8C21-A64E-436A-864B-22B1DD7317DE}" srcOrd="0" destOrd="0" presId="urn:microsoft.com/office/officeart/2005/8/layout/process4"/>
    <dgm:cxn modelId="{BF90E32A-3637-44B9-9286-E9B141536B2E}" type="presOf" srcId="{58A65A46-472D-4A47-9583-A0ED5DDB5CFA}" destId="{C061DF43-BF1C-4770-AE8F-562DE178ABA2}" srcOrd="0" destOrd="0" presId="urn:microsoft.com/office/officeart/2005/8/layout/process4"/>
    <dgm:cxn modelId="{4D98BA5D-FC69-4B77-A053-6DE7F9AE9EBB}" type="presOf" srcId="{CE54CCF4-EFE4-4377-A999-9A7267E9A0B1}" destId="{D6E64482-BE84-4406-9B3D-BF18BC875B64}" srcOrd="0" destOrd="0" presId="urn:microsoft.com/office/officeart/2005/8/layout/process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FBD9A44A-5761-4D2B-BF8C-3DA44146A1A2}" type="presOf" srcId="{9CF9D6EA-3BAE-3141-A676-B0115A322F26}" destId="{D446EEF3-06A8-4A98-8035-9A77CE3FEA21}" srcOrd="0" destOrd="0" presId="urn:microsoft.com/office/officeart/2005/8/layout/process4"/>
    <dgm:cxn modelId="{1BE39F81-58BA-4C52-8499-DA0C7498E10F}" type="presOf" srcId="{21C83896-97AD-EB41-9296-146A848F8E21}" destId="{9F5E6319-4D18-4F48-ABA9-4D53E57D86D1}" srcOrd="0" destOrd="0" presId="urn:microsoft.com/office/officeart/2005/8/layout/process4"/>
    <dgm:cxn modelId="{DFEE5494-C396-41CC-8E20-B620DBA7F133}" srcId="{1501F6D2-738F-9446-8B52-7260FABC6F7B}" destId="{CE54CCF4-EFE4-4377-A999-9A7267E9A0B1}" srcOrd="5" destOrd="0" parTransId="{E9BA11E5-19DA-4F9E-8E80-B6DBC305172D}" sibTransId="{0BD87999-B287-441B-801C-1B2406238632}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AECF3CB-1A8A-4492-8F6C-F9E9E3BEE4C2}" type="presOf" srcId="{1501F6D2-738F-9446-8B52-7260FABC6F7B}" destId="{8EE17EBE-F374-4E02-8F9E-C303D2C4683D}" srcOrd="0" destOrd="0" presId="urn:microsoft.com/office/officeart/2005/8/layout/process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2E0798E6-1329-4A95-B055-5DCEA7B6F292}" type="presOf" srcId="{DE80D5E0-708B-F745-AD7F-90C4608EE171}" destId="{C2BABBB4-82CF-4C58-85BA-D0C5FF6BCE04}" srcOrd="0" destOrd="0" presId="urn:microsoft.com/office/officeart/2005/8/layout/process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F31BA4B3-8DE3-4FE2-898D-3A8696C2EF21}" type="presParOf" srcId="{8EE17EBE-F374-4E02-8F9E-C303D2C4683D}" destId="{E22C1381-6EF1-4FE1-8FCF-EC93E9EFE61D}" srcOrd="0" destOrd="0" presId="urn:microsoft.com/office/officeart/2005/8/layout/process4"/>
    <dgm:cxn modelId="{A11BE265-F546-4FFC-BFDC-569D2EC69E0F}" type="presParOf" srcId="{E22C1381-6EF1-4FE1-8FCF-EC93E9EFE61D}" destId="{D6E64482-BE84-4406-9B3D-BF18BC875B64}" srcOrd="0" destOrd="0" presId="urn:microsoft.com/office/officeart/2005/8/layout/process4"/>
    <dgm:cxn modelId="{2769BFB4-8350-4CAA-9922-B41A8B37CB5F}" type="presParOf" srcId="{8EE17EBE-F374-4E02-8F9E-C303D2C4683D}" destId="{CAF514AB-9500-4609-8B2E-150B1B3E1BAF}" srcOrd="1" destOrd="0" presId="urn:microsoft.com/office/officeart/2005/8/layout/process4"/>
    <dgm:cxn modelId="{E27BB222-A639-4B20-833E-98200E8F361C}" type="presParOf" srcId="{8EE17EBE-F374-4E02-8F9E-C303D2C4683D}" destId="{A7580576-6BE9-4241-95B0-FE58544F8DF0}" srcOrd="2" destOrd="0" presId="urn:microsoft.com/office/officeart/2005/8/layout/process4"/>
    <dgm:cxn modelId="{F2AA2FA0-41D7-42FC-94F0-FD77D45146AD}" type="presParOf" srcId="{A7580576-6BE9-4241-95B0-FE58544F8DF0}" destId="{C2BABBB4-82CF-4C58-85BA-D0C5FF6BCE04}" srcOrd="0" destOrd="0" presId="urn:microsoft.com/office/officeart/2005/8/layout/process4"/>
    <dgm:cxn modelId="{999551DE-036A-428C-A44B-ADA57AB7AF4F}" type="presParOf" srcId="{8EE17EBE-F374-4E02-8F9E-C303D2C4683D}" destId="{B9554038-741E-49C0-81EC-252DCABC0A09}" srcOrd="3" destOrd="0" presId="urn:microsoft.com/office/officeart/2005/8/layout/process4"/>
    <dgm:cxn modelId="{D03E6EAF-B57A-4E10-A828-FCAEFA45B6E7}" type="presParOf" srcId="{8EE17EBE-F374-4E02-8F9E-C303D2C4683D}" destId="{EF680169-6C08-4F4F-B21F-2A4FEDEAA5EC}" srcOrd="4" destOrd="0" presId="urn:microsoft.com/office/officeart/2005/8/layout/process4"/>
    <dgm:cxn modelId="{8B372E39-ED7C-436B-8100-5E7280CA3942}" type="presParOf" srcId="{EF680169-6C08-4F4F-B21F-2A4FEDEAA5EC}" destId="{D446EEF3-06A8-4A98-8035-9A77CE3FEA21}" srcOrd="0" destOrd="0" presId="urn:microsoft.com/office/officeart/2005/8/layout/process4"/>
    <dgm:cxn modelId="{6C6A30D5-DD55-4798-BF10-0DFD5512EFEC}" type="presParOf" srcId="{8EE17EBE-F374-4E02-8F9E-C303D2C4683D}" destId="{AEE67F37-3F75-44B8-97D9-10250B980BA3}" srcOrd="5" destOrd="0" presId="urn:microsoft.com/office/officeart/2005/8/layout/process4"/>
    <dgm:cxn modelId="{99CA7955-62E9-4F93-AFDF-00A7CA333815}" type="presParOf" srcId="{8EE17EBE-F374-4E02-8F9E-C303D2C4683D}" destId="{6B04491F-D28B-4C41-B260-1A106CD6F7B6}" srcOrd="6" destOrd="0" presId="urn:microsoft.com/office/officeart/2005/8/layout/process4"/>
    <dgm:cxn modelId="{489E1F7D-C48F-498A-9A62-C738AB7199DD}" type="presParOf" srcId="{6B04491F-D28B-4C41-B260-1A106CD6F7B6}" destId="{C061DF43-BF1C-4770-AE8F-562DE178ABA2}" srcOrd="0" destOrd="0" presId="urn:microsoft.com/office/officeart/2005/8/layout/process4"/>
    <dgm:cxn modelId="{2E2230D3-F916-4FB5-9A5A-5E05BBC3A929}" type="presParOf" srcId="{8EE17EBE-F374-4E02-8F9E-C303D2C4683D}" destId="{E9203CCD-EB56-4D7C-B9F6-96A30398B754}" srcOrd="7" destOrd="0" presId="urn:microsoft.com/office/officeart/2005/8/layout/process4"/>
    <dgm:cxn modelId="{BF4B370B-6A7B-49AC-96B1-9DEC047160F5}" type="presParOf" srcId="{8EE17EBE-F374-4E02-8F9E-C303D2C4683D}" destId="{E55DCD02-7F9C-4710-A070-354D5C1A808B}" srcOrd="8" destOrd="0" presId="urn:microsoft.com/office/officeart/2005/8/layout/process4"/>
    <dgm:cxn modelId="{9F305DAB-ACD5-4EAA-BF59-32CD8223FFB9}" type="presParOf" srcId="{E55DCD02-7F9C-4710-A070-354D5C1A808B}" destId="{7E0A8C21-A64E-436A-864B-22B1DD7317DE}" srcOrd="0" destOrd="0" presId="urn:microsoft.com/office/officeart/2005/8/layout/process4"/>
    <dgm:cxn modelId="{29C0DE8C-56E6-479B-9D3D-4BE0D90ACD24}" type="presParOf" srcId="{8EE17EBE-F374-4E02-8F9E-C303D2C4683D}" destId="{D72392B3-24BC-4F0F-A778-55F80E52DFBA}" srcOrd="9" destOrd="0" presId="urn:microsoft.com/office/officeart/2005/8/layout/process4"/>
    <dgm:cxn modelId="{FE1A9C82-111F-4A0C-924F-2BD4B74E9D44}" type="presParOf" srcId="{8EE17EBE-F374-4E02-8F9E-C303D2C4683D}" destId="{2079E249-D292-4B81-9CCF-752F6E048B46}" srcOrd="10" destOrd="0" presId="urn:microsoft.com/office/officeart/2005/8/layout/process4"/>
    <dgm:cxn modelId="{80D87B30-470F-4C2D-BBEA-E9E999541F71}" type="presParOf" srcId="{2079E249-D292-4B81-9CCF-752F6E048B46}" destId="{9F5E6319-4D18-4F48-ABA9-4D53E57D86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1EBE5-332F-411F-90A1-5FE0608F78C4}">
      <dsp:nvSpPr>
        <dsp:cNvPr id="0" name=""/>
        <dsp:cNvSpPr/>
      </dsp:nvSpPr>
      <dsp:spPr>
        <a:xfrm>
          <a:off x="552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Client Requirements &amp; Assumptions</a:t>
          </a:r>
        </a:p>
      </dsp:txBody>
      <dsp:txXfrm>
        <a:off x="49295" y="1381118"/>
        <a:ext cx="1623809" cy="1407048"/>
      </dsp:txXfrm>
    </dsp:sp>
    <dsp:sp modelId="{DD94CC66-F621-4145-9EA5-758182C0A533}">
      <dsp:nvSpPr>
        <dsp:cNvPr id="0" name=""/>
        <dsp:cNvSpPr/>
      </dsp:nvSpPr>
      <dsp:spPr>
        <a:xfrm>
          <a:off x="188801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</a:t>
          </a:r>
        </a:p>
      </dsp:txBody>
      <dsp:txXfrm>
        <a:off x="1888016" y="1957316"/>
        <a:ext cx="253966" cy="254651"/>
      </dsp:txXfrm>
    </dsp:sp>
    <dsp:sp modelId="{7B250956-7206-44B2-B5EC-11EA5C3BEF3C}">
      <dsp:nvSpPr>
        <dsp:cNvPr id="0" name=""/>
        <dsp:cNvSpPr/>
      </dsp:nvSpPr>
      <dsp:spPr>
        <a:xfrm>
          <a:off x="240142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Collect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Craigslist as data source</a:t>
          </a:r>
          <a:r>
            <a:rPr lang="en-US" sz="1200" kern="1200" baseline="30000" dirty="0"/>
            <a:t>1</a:t>
          </a:r>
        </a:p>
      </dsp:txBody>
      <dsp:txXfrm>
        <a:off x="2445198" y="1381118"/>
        <a:ext cx="1623809" cy="1407048"/>
      </dsp:txXfrm>
    </dsp:sp>
    <dsp:sp modelId="{3409D3A4-DD8B-41ED-A85E-E69AC16AAFAF}">
      <dsp:nvSpPr>
        <dsp:cNvPr id="0" name=""/>
        <dsp:cNvSpPr/>
      </dsp:nvSpPr>
      <dsp:spPr>
        <a:xfrm>
          <a:off x="4283919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</a:t>
          </a:r>
        </a:p>
      </dsp:txBody>
      <dsp:txXfrm>
        <a:off x="4283919" y="1957316"/>
        <a:ext cx="253966" cy="254651"/>
      </dsp:txXfrm>
    </dsp:sp>
    <dsp:sp modelId="{44864BFC-510B-46AD-B3FB-80E6CD78E6A9}">
      <dsp:nvSpPr>
        <dsp:cNvPr id="0" name=""/>
        <dsp:cNvSpPr/>
      </dsp:nvSpPr>
      <dsp:spPr>
        <a:xfrm>
          <a:off x="4797327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Prepare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Utilize </a:t>
          </a:r>
          <a:r>
            <a:rPr lang="en-US" sz="1200" kern="1200" dirty="0" err="1"/>
            <a:t>Jupyter</a:t>
          </a:r>
          <a:r>
            <a:rPr lang="en-US" sz="1200" kern="1200" dirty="0"/>
            <a:t> lab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Clean &amp; filter data for client requirements</a:t>
          </a:r>
        </a:p>
      </dsp:txBody>
      <dsp:txXfrm>
        <a:off x="4841102" y="1381118"/>
        <a:ext cx="1623809" cy="1407048"/>
      </dsp:txXfrm>
    </dsp:sp>
    <dsp:sp modelId="{FAE04064-7E7A-4C7B-A78F-C6995DEE3E91}">
      <dsp:nvSpPr>
        <dsp:cNvPr id="0" name=""/>
        <dsp:cNvSpPr/>
      </dsp:nvSpPr>
      <dsp:spPr>
        <a:xfrm>
          <a:off x="6679822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15426"/>
                <a:satOff val="-8871"/>
                <a:lumOff val="331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15426"/>
                <a:satOff val="-8871"/>
                <a:lumOff val="331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15426"/>
                <a:satOff val="-8871"/>
                <a:lumOff val="331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</a:t>
          </a:r>
        </a:p>
      </dsp:txBody>
      <dsp:txXfrm>
        <a:off x="6679822" y="1957316"/>
        <a:ext cx="253966" cy="254651"/>
      </dsp:txXfrm>
    </dsp:sp>
    <dsp:sp modelId="{42F8BFA1-4AC7-4514-A866-866E556B989C}">
      <dsp:nvSpPr>
        <dsp:cNvPr id="0" name=""/>
        <dsp:cNvSpPr/>
      </dsp:nvSpPr>
      <dsp:spPr>
        <a:xfrm>
          <a:off x="719323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Analyze data</a:t>
          </a:r>
          <a:endParaRPr lang="en-US" sz="12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Profitability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2) Narrow focus by location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3) Narrow focus by manufacturer</a:t>
          </a:r>
        </a:p>
      </dsp:txBody>
      <dsp:txXfrm>
        <a:off x="7237005" y="1381118"/>
        <a:ext cx="1623809" cy="1407048"/>
      </dsp:txXfrm>
    </dsp:sp>
    <dsp:sp modelId="{C7D0033B-F8EE-4BC7-931D-3625FA5FCED8}">
      <dsp:nvSpPr>
        <dsp:cNvPr id="0" name=""/>
        <dsp:cNvSpPr/>
      </dsp:nvSpPr>
      <dsp:spPr>
        <a:xfrm>
          <a:off x="907572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</a:t>
          </a:r>
        </a:p>
      </dsp:txBody>
      <dsp:txXfrm>
        <a:off x="9075726" y="1957316"/>
        <a:ext cx="253966" cy="254651"/>
      </dsp:txXfrm>
    </dsp:sp>
    <dsp:sp modelId="{D1226B0C-CA5D-4DB4-A3A0-686E8091A3C6}">
      <dsp:nvSpPr>
        <dsp:cNvPr id="0" name=""/>
        <dsp:cNvSpPr/>
      </dsp:nvSpPr>
      <dsp:spPr>
        <a:xfrm>
          <a:off x="958913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Deliver Findings &amp; Recommendations</a:t>
          </a:r>
        </a:p>
      </dsp:txBody>
      <dsp:txXfrm>
        <a:off x="9632908" y="1381118"/>
        <a:ext cx="1623809" cy="140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A1587-955E-1B41-AB3E-2008EACD4562}">
      <dsp:nvSpPr>
        <dsp:cNvPr id="0" name=""/>
        <dsp:cNvSpPr/>
      </dsp:nvSpPr>
      <dsp:spPr>
        <a:xfrm>
          <a:off x="55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requirements</a:t>
          </a:r>
        </a:p>
      </dsp:txBody>
      <dsp:txXfrm>
        <a:off x="55" y="287108"/>
        <a:ext cx="5293206" cy="777600"/>
      </dsp:txXfrm>
    </dsp:sp>
    <dsp:sp modelId="{69C691D9-7196-984E-A6DF-517AE5CB761C}">
      <dsp:nvSpPr>
        <dsp:cNvPr id="0" name=""/>
        <dsp:cNvSpPr/>
      </dsp:nvSpPr>
      <dsp:spPr>
        <a:xfrm>
          <a:off x="55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Year 2015 &amp; newer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Work truck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Clean title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“Good” to “Excellent” condition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Excludes HI &amp; AK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Max odometer reading 75k</a:t>
          </a:r>
        </a:p>
      </dsp:txBody>
      <dsp:txXfrm>
        <a:off x="55" y="1064708"/>
        <a:ext cx="5293206" cy="3242531"/>
      </dsp:txXfrm>
    </dsp:sp>
    <dsp:sp modelId="{296406F5-B6CC-CD49-98B0-ECA0B21140D1}">
      <dsp:nvSpPr>
        <dsp:cNvPr id="0" name=""/>
        <dsp:cNvSpPr/>
      </dsp:nvSpPr>
      <dsp:spPr>
        <a:xfrm>
          <a:off x="6034310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Assumptions</a:t>
          </a:r>
        </a:p>
      </dsp:txBody>
      <dsp:txXfrm>
        <a:off x="6034310" y="287108"/>
        <a:ext cx="5293206" cy="777600"/>
      </dsp:txXfrm>
    </dsp:sp>
    <dsp:sp modelId="{C9414560-1644-6B46-8DC3-10CEF166ACBC}">
      <dsp:nvSpPr>
        <dsp:cNvPr id="0" name=""/>
        <dsp:cNvSpPr/>
      </dsp:nvSpPr>
      <dsp:spPr>
        <a:xfrm>
          <a:off x="6034310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Pricing data from Craigslist is indicative of current market value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demand in Texas is greater than demand in rest of US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Freight/Transaction costs = $2,099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Taxes excluded</a:t>
          </a:r>
        </a:p>
      </dsp:txBody>
      <dsp:txXfrm>
        <a:off x="6034310" y="1064708"/>
        <a:ext cx="5293206" cy="3242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Collection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Exploration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Cleanup</a:t>
          </a:r>
        </a:p>
      </dsp:txBody>
      <dsp:txXfrm>
        <a:off x="7723826" y="1166428"/>
        <a:ext cx="1546234" cy="1546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CD7F3-F501-4D13-B0FB-A3DEF3CAB91B}">
      <dsp:nvSpPr>
        <dsp:cNvPr id="0" name=""/>
        <dsp:cNvSpPr/>
      </dsp:nvSpPr>
      <dsp:spPr>
        <a:xfrm rot="16200000">
          <a:off x="-107575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 dataset into </a:t>
          </a:r>
          <a:r>
            <a:rPr lang="en-US" sz="1600" kern="1200" dirty="0" err="1"/>
            <a:t>Jupyter</a:t>
          </a:r>
          <a:r>
            <a:rPr lang="en-US" sz="1600" kern="1200" dirty="0"/>
            <a:t> Lab for data manipulation</a:t>
          </a:r>
        </a:p>
      </dsp:txBody>
      <dsp:txXfrm rot="5400000">
        <a:off x="3858" y="736672"/>
        <a:ext cx="1524127" cy="2210014"/>
      </dsp:txXfrm>
    </dsp:sp>
    <dsp:sp modelId="{2DE94795-3075-41F4-86AA-7AC3B45BCBF1}">
      <dsp:nvSpPr>
        <dsp:cNvPr id="0" name=""/>
        <dsp:cNvSpPr/>
      </dsp:nvSpPr>
      <dsp:spPr>
        <a:xfrm rot="16200000">
          <a:off x="56268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`</a:t>
          </a:r>
          <a:r>
            <a:rPr lang="en-US" sz="1600" kern="1200" dirty="0" err="1"/>
            <a:t>NaN</a:t>
          </a:r>
          <a:r>
            <a:rPr lang="en-US" sz="1600" kern="1200" dirty="0"/>
            <a:t>`, or missing, values in the </a:t>
          </a:r>
          <a:r>
            <a:rPr lang="en-US" sz="1600" kern="1200" dirty="0" err="1"/>
            <a:t>DataFrame</a:t>
          </a:r>
          <a:r>
            <a:rPr lang="en-US" sz="1600" kern="1200" dirty="0"/>
            <a:t>.</a:t>
          </a:r>
        </a:p>
      </dsp:txBody>
      <dsp:txXfrm rot="5400000">
        <a:off x="1642295" y="736672"/>
        <a:ext cx="1524127" cy="2210014"/>
      </dsp:txXfrm>
    </dsp:sp>
    <dsp:sp modelId="{FA68B5A1-5E97-4EDA-96D8-7222C822C0E8}">
      <dsp:nvSpPr>
        <dsp:cNvPr id="0" name=""/>
        <dsp:cNvSpPr/>
      </dsp:nvSpPr>
      <dsp:spPr>
        <a:xfrm rot="16200000">
          <a:off x="220111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 the data for duplicated values, and drop them if necessary.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3280732" y="736672"/>
        <a:ext cx="1524127" cy="2210014"/>
      </dsp:txXfrm>
    </dsp:sp>
    <dsp:sp modelId="{B256F104-731B-4378-97BF-FE9B6B3C156E}">
      <dsp:nvSpPr>
        <dsp:cNvPr id="0" name=""/>
        <dsp:cNvSpPr/>
      </dsp:nvSpPr>
      <dsp:spPr>
        <a:xfrm rot="16200000">
          <a:off x="3839555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columns that appear to be numerical values to the data type of a float or integer.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4919170" y="736672"/>
        <a:ext cx="1524127" cy="2210014"/>
      </dsp:txXfrm>
    </dsp:sp>
    <dsp:sp modelId="{604B5B13-9DDC-485B-879A-1A727EB021E7}">
      <dsp:nvSpPr>
        <dsp:cNvPr id="0" name=""/>
        <dsp:cNvSpPr/>
      </dsp:nvSpPr>
      <dsp:spPr>
        <a:xfrm rot="16200000">
          <a:off x="5477992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unnecessary columns.</a:t>
          </a:r>
        </a:p>
      </dsp:txBody>
      <dsp:txXfrm rot="5400000">
        <a:off x="6557607" y="736672"/>
        <a:ext cx="1524127" cy="2210014"/>
      </dsp:txXfrm>
    </dsp:sp>
    <dsp:sp modelId="{D494B04C-1807-4911-937E-4875D5777B1F}">
      <dsp:nvSpPr>
        <dsp:cNvPr id="0" name=""/>
        <dsp:cNvSpPr/>
      </dsp:nvSpPr>
      <dsp:spPr>
        <a:xfrm rot="16200000">
          <a:off x="711643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unique ‘description’ identifier by concatenating columns: year, make, model.</a:t>
          </a:r>
        </a:p>
      </dsp:txBody>
      <dsp:txXfrm rot="5400000">
        <a:off x="8196045" y="736672"/>
        <a:ext cx="1524127" cy="2210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64482-BE84-4406-9B3D-BF18BC875B64}">
      <dsp:nvSpPr>
        <dsp:cNvPr id="0" name=""/>
        <dsp:cNvSpPr/>
      </dsp:nvSpPr>
      <dsp:spPr>
        <a:xfrm>
          <a:off x="0" y="3770679"/>
          <a:ext cx="10347485" cy="494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manufacturer</a:t>
          </a:r>
        </a:p>
      </dsp:txBody>
      <dsp:txXfrm>
        <a:off x="0" y="3770679"/>
        <a:ext cx="10347485" cy="494899"/>
      </dsp:txXfrm>
    </dsp:sp>
    <dsp:sp modelId="{C2BABBB4-82CF-4C58-85BA-D0C5FF6BCE04}">
      <dsp:nvSpPr>
        <dsp:cNvPr id="0" name=""/>
        <dsp:cNvSpPr/>
      </dsp:nvSpPr>
      <dsp:spPr>
        <a:xfrm rot="10800000">
          <a:off x="0" y="3016947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selecting 3 locations</a:t>
          </a:r>
        </a:p>
      </dsp:txBody>
      <dsp:txXfrm rot="10800000">
        <a:off x="0" y="3016947"/>
        <a:ext cx="10347485" cy="494576"/>
      </dsp:txXfrm>
    </dsp:sp>
    <dsp:sp modelId="{D446EEF3-06A8-4A98-8035-9A77CE3FEA21}">
      <dsp:nvSpPr>
        <dsp:cNvPr id="0" name=""/>
        <dsp:cNvSpPr/>
      </dsp:nvSpPr>
      <dsp:spPr>
        <a:xfrm rot="10800000">
          <a:off x="0" y="2263215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 general profitability analysis</a:t>
          </a:r>
        </a:p>
      </dsp:txBody>
      <dsp:txXfrm rot="10800000">
        <a:off x="0" y="2263215"/>
        <a:ext cx="10347485" cy="494576"/>
      </dsp:txXfrm>
    </dsp:sp>
    <dsp:sp modelId="{C061DF43-BF1C-4770-AE8F-562DE178ABA2}">
      <dsp:nvSpPr>
        <dsp:cNvPr id="0" name=""/>
        <dsp:cNvSpPr/>
      </dsp:nvSpPr>
      <dsp:spPr>
        <a:xfrm rot="10800000">
          <a:off x="0" y="1509483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Calculate net profit after transaction/freight costs</a:t>
          </a:r>
        </a:p>
      </dsp:txBody>
      <dsp:txXfrm rot="10800000">
        <a:off x="0" y="1509483"/>
        <a:ext cx="10347485" cy="494576"/>
      </dsp:txXfrm>
    </dsp:sp>
    <dsp:sp modelId="{7E0A8C21-A64E-436A-864B-22B1DD7317DE}">
      <dsp:nvSpPr>
        <dsp:cNvPr id="0" name=""/>
        <dsp:cNvSpPr/>
      </dsp:nvSpPr>
      <dsp:spPr>
        <a:xfrm rot="10800000">
          <a:off x="0" y="755750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Compare to national listings and calculate arbitrage spread  </a:t>
          </a:r>
        </a:p>
      </dsp:txBody>
      <dsp:txXfrm rot="10800000">
        <a:off x="0" y="755750"/>
        <a:ext cx="10347485" cy="494576"/>
      </dsp:txXfrm>
    </dsp:sp>
    <dsp:sp modelId="{9F5E6319-4D18-4F48-ABA9-4D53E57D86D1}">
      <dsp:nvSpPr>
        <dsp:cNvPr id="0" name=""/>
        <dsp:cNvSpPr/>
      </dsp:nvSpPr>
      <dsp:spPr>
        <a:xfrm rot="10800000">
          <a:off x="0" y="2018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average pricing in Texas by vehicle</a:t>
          </a:r>
        </a:p>
      </dsp:txBody>
      <dsp:txXfrm rot="10800000">
        <a:off x="0" y="2018"/>
        <a:ext cx="10347485" cy="494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new scatter net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1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48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599 https://</a:t>
            </a:r>
            <a:r>
              <a:rPr lang="en-US" dirty="0" err="1"/>
              <a:t>worldpopulationreview.com</a:t>
            </a:r>
            <a:r>
              <a:rPr lang="en-US" dirty="0"/>
              <a:t>/state-rankings/car-dealer-fees-by-state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dollar-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Economy_of_Tex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70796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Car Arbitrage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738" y="5271486"/>
            <a:ext cx="2816261" cy="1516762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sz="1800" dirty="0"/>
              <a:t>Team members: </a:t>
            </a:r>
          </a:p>
          <a:p>
            <a:pPr lvl="1" algn="l"/>
            <a:r>
              <a:rPr lang="en-US" sz="1800" u="sng" dirty="0"/>
              <a:t>J</a:t>
            </a:r>
            <a:r>
              <a:rPr lang="en-US" sz="1800" dirty="0"/>
              <a:t>as Pinglia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A</a:t>
            </a:r>
            <a:r>
              <a:rPr lang="en-US" sz="1800" dirty="0"/>
              <a:t>ngela Richter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N</a:t>
            </a:r>
            <a:r>
              <a:rPr lang="en-US" sz="1800" dirty="0"/>
              <a:t>eil Mendelow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T</a:t>
            </a:r>
            <a:r>
              <a:rPr lang="en-US" sz="1800" dirty="0"/>
              <a:t>huy Nguyen</a:t>
            </a:r>
          </a:p>
        </p:txBody>
      </p:sp>
      <p:sp>
        <p:nvSpPr>
          <p:cNvPr id="47" name="Freeform: Shape 4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EF01D-F59A-A64C-A996-39AFCC8D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6413685" y="3528348"/>
            <a:ext cx="65011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2800" b="1" cap="none" spc="0" dirty="0">
                <a:ln/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F9FA3DA-82A9-2A4F-94B6-FA58FE18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2238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Are there truck arbitrage opportunities for re-sale in Texas?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7A2D6E-C655-FD42-94C7-952716486F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65" r="375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/>
              <a:pPr>
                <a:spcAft>
                  <a:spcPts val="600"/>
                </a:spcAft>
              </a:pPr>
              <a:t>10</a:t>
            </a:fld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20707-33A0-E24F-A84E-E48CEE9CDCB7}"/>
              </a:ext>
            </a:extLst>
          </p:cNvPr>
          <p:cNvSpPr txBox="1"/>
          <p:nvPr/>
        </p:nvSpPr>
        <p:spPr>
          <a:xfrm>
            <a:off x="9884957" y="665692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Economy_of_Tex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4981-E8CE-BC4B-809B-C8B419D2FB7A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dollar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1114DEA-FC18-F14C-A500-42B2DD5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34" y="845422"/>
            <a:ext cx="8019341" cy="5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287F-674D-C342-9C6A-1FE54C49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8" y="1921139"/>
            <a:ext cx="7171542" cy="4617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CE853-D82F-0149-8FC0-99FE631AB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77"/>
          <a:stretch/>
        </p:blipFill>
        <p:spPr>
          <a:xfrm>
            <a:off x="8115299" y="2204400"/>
            <a:ext cx="3774188" cy="24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C3A270-3A9D-A346-8F3C-1D636E85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758008"/>
            <a:ext cx="8913421" cy="4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best arbitrage opportunities by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1B829-11E4-0B41-9430-8115C35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3E282F5-16F1-B34F-A3A4-A8A063C0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28" y="397330"/>
            <a:ext cx="7964029" cy="2880447"/>
          </a:xfrm>
          <a:prstGeom prst="rect">
            <a:avLst/>
          </a:prstGeom>
        </p:spPr>
      </p:pic>
      <p:pic>
        <p:nvPicPr>
          <p:cNvPr id="15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B3B01A-9F48-A842-8AC9-B27D5D7A7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2434" y="3580223"/>
            <a:ext cx="7964029" cy="2958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Net Profit and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CA</a:t>
            </a:r>
          </a:p>
        </p:txBody>
      </p:sp>
      <p:pic>
        <p:nvPicPr>
          <p:cNvPr id="6" name="Content Placeholder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6A8A36B-128E-DB42-B0C3-8AA0BDA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2" y="1781764"/>
            <a:ext cx="8597736" cy="4424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7F80A0-E48F-7049-BC59-656ECFDE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8" y="1819935"/>
            <a:ext cx="3124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A0048A5-9E4B-234D-B1EF-FEF4E0C7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41" y="2302172"/>
            <a:ext cx="9132343" cy="39040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3CBD558-6B4F-0B44-87E7-E71DBD2B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88" y="1745672"/>
            <a:ext cx="2897171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0E8A2A0-94B6-6140-8F7E-B6180934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1635"/>
            <a:ext cx="10219067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342ACB-E74F-1B49-869A-FD580AC6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500" y="1501119"/>
            <a:ext cx="2771317" cy="21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25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1F9FD-DC51-4898-ABBF-7AC779CC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3" y="960438"/>
            <a:ext cx="3128963" cy="174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2ECCF1-4B07-45BA-A368-1AD3B737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3" y="2760663"/>
            <a:ext cx="3128963" cy="312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156DA-0E9B-4B8D-801F-42D3A0B9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38" y="960438"/>
            <a:ext cx="3681413" cy="134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85CFE0-6A0F-4326-B33C-C3C4427B8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38" y="2368550"/>
            <a:ext cx="3681413" cy="3522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Gen Z &amp; Co., a company headquartered in Texas, has engaged JANT Consultants to advise the extent and viability of work truck arbitrage due to oil field demand and ongoing chip shortage. Gen Z has tasked JANT to leverage our financial programming skills to address the following key considerations: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1295F60-9189-E841-85EA-3C709236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4988" y="219774"/>
            <a:ext cx="7985864" cy="5236938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1057B-CA7C-6F41-A195-333074FC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60" y="4412438"/>
            <a:ext cx="2753552" cy="2225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CA126-95B3-E442-BE18-78602E45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1" y="478284"/>
            <a:ext cx="3753621" cy="14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2CF46C-0B7C-6240-B91A-021E0B5F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15375"/>
            <a:ext cx="7723591" cy="509863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A5F352-5C4A-874B-9D86-850DB635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76" y="4521601"/>
            <a:ext cx="2872263" cy="228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1F60C-4C88-7B48-A34A-8783D6E6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98" y="283254"/>
            <a:ext cx="2806607" cy="26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6BB147-9348-D540-A562-2EF5E3D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37" y="207751"/>
            <a:ext cx="8114163" cy="534989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3F8B-9694-104B-B56C-EB2F354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85" y="4461624"/>
            <a:ext cx="2819876" cy="2209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3E635-8BBF-3D43-9275-7C8285948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2" y="207751"/>
            <a:ext cx="3575063" cy="20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7D15F6-6CF8-B945-9990-72B4B8E8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14" y="270433"/>
            <a:ext cx="7979374" cy="53102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82987A0-3BF3-BF4D-BD84-9B9091F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2" y="4690754"/>
            <a:ext cx="2527714" cy="2015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860AB-0172-6042-B629-C1B3C275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93" y="270433"/>
            <a:ext cx="2605135" cy="2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Conclusions, Recommendations &amp; Future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A01242C-73B1-47B9-8B2A-818EED96711F}"/>
              </a:ext>
            </a:extLst>
          </p:cNvPr>
          <p:cNvSpPr>
            <a:spLocks noGrp="1"/>
          </p:cNvSpPr>
          <p:nvPr/>
        </p:nvSpPr>
        <p:spPr>
          <a:xfrm>
            <a:off x="6611797" y="397446"/>
            <a:ext cx="4862195" cy="6240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Are there truck arbitrage opportunities for re-sale in Texas?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Yes, we are recommending Gen Z &amp; Co further choose to apply working capital towards gain access to a reputable API.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such example is Auto-Trader, this company host an API which contains a good mix of dealer and private individuals sell vehicles.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would be a great way to aggerate opportunities for arbitrage and consolidate transportation based on geographic location, popular brands and/or best profit margins.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are the best arbitrage opportunities by location?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geographic location, the best opportunities lie in the Midwest region.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recommend care when dealing with this region as it is commonly known as the rust belt.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Midwest has the highest rate of truck value depreciation, when comparing with the same trucks in Texas. This region presents the best opportunity.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1371600" algn="l"/>
              </a:tabLst>
            </a:pPr>
            <a:r>
              <a:rPr lang="en-US" sz="8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Stick to the newer, lower milage vehicles to mitigate risks.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specific manufacturers offer the greatest arbitrage margins?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6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found Dodge trucks, in the Ram model present the best opportunity due to rapid depreciation. 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13716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minimum of $900.00 with a mean net profit of ~$5000.00, and potential max net profit of ~$12,000.00.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tabLst>
                <a:tab pos="914400" algn="l"/>
              </a:tabLst>
            </a:pPr>
            <a:r>
              <a:rPr lang="en-US" sz="1200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Chevy and GM are the next best arbitrage opportunity.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CECBBA-EC80-2A49-B50B-B570D27BF7EE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AutoNum type="arabicPeriod"/>
            </a:pPr>
            <a:r>
              <a:rPr lang="en-US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dirty="0"/>
              <a:t>Analysis</a:t>
            </a:r>
          </a:p>
          <a:p>
            <a:pPr marL="457200" indent="-457200">
              <a:buAutoNum type="arabicPeriod"/>
            </a:pPr>
            <a:r>
              <a:rPr lang="en-US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892097"/>
              </p:ext>
            </p:extLst>
          </p:nvPr>
        </p:nvGraphicFramePr>
        <p:xfrm>
          <a:off x="472216" y="1956721"/>
          <a:ext cx="11306014" cy="416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12191998" cy="1033669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624154"/>
              </p:ext>
            </p:extLst>
          </p:nvPr>
        </p:nvGraphicFramePr>
        <p:xfrm>
          <a:off x="432211" y="1762002"/>
          <a:ext cx="11327573" cy="4594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166155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42640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698036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99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C8E4-A39B-E34D-9811-F9280C4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too large for git hub</a:t>
            </a:r>
          </a:p>
          <a:p>
            <a:r>
              <a:rPr lang="en-US" dirty="0"/>
              <a:t>Carvana/users postings multiple listings across US for the same vehicle</a:t>
            </a:r>
          </a:p>
          <a:p>
            <a:r>
              <a:rPr lang="en-US" dirty="0"/>
              <a:t>Car notes listed as price – created filter to eliminate sales price less than $2k</a:t>
            </a:r>
          </a:p>
          <a:p>
            <a:r>
              <a:rPr lang="en-US" dirty="0"/>
              <a:t>$15k capped spread to eliminate unrealistic sales prices</a:t>
            </a:r>
          </a:p>
        </p:txBody>
      </p:sp>
    </p:spTree>
    <p:extLst>
      <p:ext uri="{BB962C8B-B14F-4D97-AF65-F5344CB8AC3E}">
        <p14:creationId xmlns:p14="http://schemas.microsoft.com/office/powerpoint/2010/main" val="222181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1124</Words>
  <Application>Microsoft Office PowerPoint</Application>
  <PresentationFormat>Widescreen</PresentationFormat>
  <Paragraphs>201</Paragraphs>
  <Slides>28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Times New Roman</vt:lpstr>
      <vt:lpstr>Office Theme</vt:lpstr>
      <vt:lpstr>Car Arbitrage Analysis</vt:lpstr>
      <vt:lpstr>Executive Summary</vt:lpstr>
      <vt:lpstr>Agenda</vt:lpstr>
      <vt:lpstr>Methodology</vt:lpstr>
      <vt:lpstr>Client Requirements &amp; Assumptions</vt:lpstr>
      <vt:lpstr>Data Collection, Exploration, &amp; Cleanup Process</vt:lpstr>
      <vt:lpstr>Data Collection, Exploration, &amp; Cleanup Process</vt:lpstr>
      <vt:lpstr>Approach</vt:lpstr>
      <vt:lpstr>99 problems</vt:lpstr>
      <vt:lpstr>Are there truck arbitrage opportunities for re-sale in Texas?</vt:lpstr>
      <vt:lpstr>Arbitrage Opportunities at a Glance </vt:lpstr>
      <vt:lpstr>Arbitrage Opportunities at a Glance Distribution</vt:lpstr>
      <vt:lpstr>Arbitrage Opportunities at a Glance Net Profit by Vehicle</vt:lpstr>
      <vt:lpstr>What are the best arbitrage opportunities by location?</vt:lpstr>
      <vt:lpstr>Average Net Profit and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PowerPoint Presentation</vt:lpstr>
      <vt:lpstr>PowerPoint Presentation</vt:lpstr>
      <vt:lpstr>PowerPoint Presentation</vt:lpstr>
      <vt:lpstr>PowerPoint Presentation</vt:lpstr>
      <vt:lpstr>Conclusions, Recommendations &amp; Future Considerations</vt:lpstr>
      <vt:lpstr>Q &amp; A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Kiran Mundae</cp:lastModifiedBy>
  <cp:revision>26</cp:revision>
  <dcterms:created xsi:type="dcterms:W3CDTF">2022-02-15T01:15:49Z</dcterms:created>
  <dcterms:modified xsi:type="dcterms:W3CDTF">2022-02-20T18:13:38Z</dcterms:modified>
</cp:coreProperties>
</file>